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60" r:id="rId6"/>
    <p:sldId id="268" r:id="rId7"/>
    <p:sldId id="274" r:id="rId8"/>
    <p:sldId id="289" r:id="rId9"/>
    <p:sldId id="277" r:id="rId10"/>
    <p:sldId id="286" r:id="rId11"/>
    <p:sldId id="290" r:id="rId12"/>
    <p:sldId id="293" r:id="rId13"/>
    <p:sldId id="276" r:id="rId14"/>
    <p:sldId id="278" r:id="rId15"/>
    <p:sldId id="288" r:id="rId16"/>
    <p:sldId id="291" r:id="rId17"/>
    <p:sldId id="292" r:id="rId18"/>
    <p:sldId id="275" r:id="rId19"/>
    <p:sldId id="263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D64A"/>
    <a:srgbClr val="54D45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-508" y="-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Ramos" userId="dd9aec2a-6848-42bf-ad63-1969fd7572e5" providerId="ADAL" clId="{32D9FCA8-60D2-465B-AFC5-0326FE1AACAD}"/>
    <pc:docChg chg="modSld">
      <pc:chgData name="Maria Ramos" userId="dd9aec2a-6848-42bf-ad63-1969fd7572e5" providerId="ADAL" clId="{32D9FCA8-60D2-465B-AFC5-0326FE1AACAD}" dt="2021-08-17T15:44:29.510" v="2" actId="1076"/>
      <pc:docMkLst>
        <pc:docMk/>
      </pc:docMkLst>
      <pc:sldChg chg="modSp mod">
        <pc:chgData name="Maria Ramos" userId="dd9aec2a-6848-42bf-ad63-1969fd7572e5" providerId="ADAL" clId="{32D9FCA8-60D2-465B-AFC5-0326FE1AACAD}" dt="2021-08-17T15:44:29.510" v="2" actId="1076"/>
        <pc:sldMkLst>
          <pc:docMk/>
          <pc:sldMk cId="1096551903" sldId="256"/>
        </pc:sldMkLst>
        <pc:picChg chg="mod">
          <ac:chgData name="Maria Ramos" userId="dd9aec2a-6848-42bf-ad63-1969fd7572e5" providerId="ADAL" clId="{32D9FCA8-60D2-465B-AFC5-0326FE1AACAD}" dt="2021-08-17T15:44:29.510" v="2" actId="1076"/>
          <ac:picMkLst>
            <pc:docMk/>
            <pc:sldMk cId="1096551903" sldId="256"/>
            <ac:picMk id="5" creationId="{078E832D-0D5D-41EB-B07B-55DEA965CEC1}"/>
          </ac:picMkLst>
        </pc:picChg>
      </pc:sldChg>
    </pc:docChg>
  </pc:docChgLst>
  <pc:docChgLst>
    <pc:chgData name="Paulino Dias" userId="572921c7-e6c3-4b8f-99ec-6ba7c467b6dc" providerId="ADAL" clId="{90999681-EEB8-4B75-A56A-1E30E47C017C}"/>
    <pc:docChg chg="modSld">
      <pc:chgData name="Paulino Dias" userId="572921c7-e6c3-4b8f-99ec-6ba7c467b6dc" providerId="ADAL" clId="{90999681-EEB8-4B75-A56A-1E30E47C017C}" dt="2021-08-26T11:44:14.035" v="0" actId="1076"/>
      <pc:docMkLst>
        <pc:docMk/>
      </pc:docMkLst>
      <pc:sldChg chg="modSp mod">
        <pc:chgData name="Paulino Dias" userId="572921c7-e6c3-4b8f-99ec-6ba7c467b6dc" providerId="ADAL" clId="{90999681-EEB8-4B75-A56A-1E30E47C017C}" dt="2021-08-26T11:44:14.035" v="0" actId="1076"/>
        <pc:sldMkLst>
          <pc:docMk/>
          <pc:sldMk cId="1096551903" sldId="256"/>
        </pc:sldMkLst>
        <pc:picChg chg="mod">
          <ac:chgData name="Paulino Dias" userId="572921c7-e6c3-4b8f-99ec-6ba7c467b6dc" providerId="ADAL" clId="{90999681-EEB8-4B75-A56A-1E30E47C017C}" dt="2021-08-26T11:44:14.035" v="0" actId="1076"/>
          <ac:picMkLst>
            <pc:docMk/>
            <pc:sldMk cId="1096551903" sldId="256"/>
            <ac:picMk id="5" creationId="{078E832D-0D5D-41EB-B07B-55DEA965CE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67EFC1-6260-4BB6-B6BC-6C07C13CF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E579383-4207-4F2F-9FAF-73F30628F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51DB4DF-8B2C-4362-B82C-7A968270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56F2BBA-EA17-443B-B6BB-A4E4C459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3D05BC5A-B720-4CD6-8364-32C766C6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554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F67AD0-6E19-4281-8210-8C55E5D3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C92B9D2B-0AC0-4791-873E-056EB7956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87DF7DF-CE0F-4CDB-9B62-0D416ACA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FD6D8A5-C9B4-4214-AD2B-9055DA55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42076F11-8D04-4A7C-BF5E-EAA684B6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592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2A538F9-0AA0-43CB-AA4A-29413F2AF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316C3E87-54D9-49A6-A452-5D8331C0F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4644CC63-D436-4D04-9DE8-DF12DA77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268202EF-FBA7-4547-B8F7-27E14B2C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1F16EA3-9138-43FF-99FD-1BF8C09D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485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AD30D6-E674-4B85-99F7-4A24F4F4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C121F8E8-BF50-4568-B717-BB369E29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17A98838-DBA3-45FF-B7AB-4164A1DB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3257CAFC-30A6-41E6-A7A0-A8BE6F0E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4962401E-7621-465F-9451-FA560707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789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43C4D2-F6BD-4DEC-BC3F-75DC88AC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B3907878-315F-4271-80B3-8A0EFE968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B2AE453-36D5-424E-97D5-C27D3403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E9D524-62AD-44D2-BA6B-4C0A11F9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C981116-6215-40DD-9A28-481873FB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074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7EF6EF-3CA3-4B65-891E-812B0309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FFB3756-531D-41DE-90E2-4D8AEA336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67E102A-946A-45A2-8B49-9273D6E5F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4FBEFBAE-832C-4345-947F-78D46B63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FFE33DFF-CDA9-453B-90E4-B2215969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44B9D39F-C34C-4708-9D09-29A7ED07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832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F62E6-C732-417C-8191-63355A60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9EC18B08-7547-4228-B7D5-43F51DA98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C6B28A45-0224-4792-9DB8-024ABA7DB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A23E216B-65CE-44F5-A147-F4851254B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D1DED9EB-791A-481A-BDB8-50B80AAFB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4E08887B-1667-475D-BD15-91FC4B50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B71C0986-6177-4DA9-A201-60EB0BB6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B2D29B58-E27C-4E7D-B4C7-E4D815FE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701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85C91B-64C7-47B4-BA84-EA1B5E76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D00A93DD-8B29-4515-A59E-73853E96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424AD5D6-E29D-4A57-B758-55AF5206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9FEC4BB-F497-4049-8D66-E0478450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972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E7F9A4C-ED5E-4348-9104-AEDEEBF2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FE4BB5D4-6985-4D90-88CD-F687A3E0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78236BC2-EC03-46FC-89B5-6681029F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053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079AA1-FF58-44AB-8B3A-26311825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79E57E1-6976-4564-8AFD-5EF134BC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A3C7B844-F45E-4791-9373-84A64004C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313E1928-E9A1-46FD-BF63-C42B52BB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8C603385-44BE-41C0-9366-57F1CBB0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501C35B-295C-4C68-8602-EABBBD57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33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5EBBB9-1E85-4C42-BB7A-E5589513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387E2FDF-789D-4933-806E-A36D49194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B132F156-5D3B-49C1-8131-C645A404A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123A152-B9DF-493D-8186-73754976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8DB17EB2-C261-4D45-AE52-AF507B91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21879392-D087-473E-8783-F74C1E1C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37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2B920A6-52EF-41CB-A26A-5E29B5F5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8BCD6F1-8EDA-44C8-A087-7B102A756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AD6C31C3-E3A9-4D62-B551-A66D71C5A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BF3E-D620-4D75-A851-4B22530EEC67}" type="datetimeFigureOut">
              <a:rPr lang="pt-PT" smtClean="0"/>
              <a:t>30/01/2022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6AF0A5D8-3F21-4E24-898F-38A970E6A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407DF4-8CF7-4C2B-8FF0-4E8F81813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F003-BB7C-44AE-A9DB-1EB7588FE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38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expressodasilhas.cv/politica/2022/01/27/primeiro-ministro-aponta-para-crescimento-do-pib-de-72-em-2021/7850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facebook.com/givanildo.delgado" TargetMode="External"/><Relationship Id="rId4" Type="http://schemas.openxmlformats.org/officeDocument/2006/relationships/hyperlink" Target="https://expressodasilhas.cv/pais/2022/01/28/givanildo-delgado-e-novo-director-do-cosmar/785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TaniaRomualdo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anacao.cv/noticia/2022/01/28/tania-romualdo-e-a-nova-directora-nacional-de-politica-extern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usa.pt/lusofonia/Cabo%20Verde/article/2022-01-28/35405314/-stock-das-reservas-internacionais-l%C3%ADquidas-cabo-verdianas-caiu-18-6-num-ano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lusa.pt/lusofonia/Cabo%20Verde/article/2022-01-29/35419955/pr-de-cabo-verde-devolve-ao-parlamento-altera%C3%A7%C3%A3o-%C3%A0-supervis%C3%A3o-de-fundo-soberano-de-100-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nforpress.cv/ministerio-elege-programa-operacional-de-turismo-e-zona-economica-aerea-da-ilha-do-sal-como-principais-projectos-para-2022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santiagomagazine.cv/politica/russia-desiste-de-nomear-embaixadora-que-putin-queria-a-circular-em-cabo-verde-com-pessoal-armad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23897\Downloads\bo_25-01-2022_11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xpressodasilhas.cv/economia/2022/01/30/conjuntura-economica-internacional-provoca-subida-de-precos-em-cabo-verde/785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rpress.cv/ajoc-pede-apoio-internacional-para-dar-um-basta-aos-ataques-a-liberdade-de-imprensa-em-cabo-verd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pressodasilhas.cv/economia/2022/01/24/empresarios-alertam-para-perdas-com-regresso-do-iva-no-turismo-aos-15/78462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xpressodasilhas.cv/economia/2022/01/24/precos-dos-produtos-importados-por-cabo-verde-aumentaram-08-em-dezembro-de-2021/7846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acao.cv/noticia/2022/01/24/ccs-ausculta-operadores-da-restauracao-e-afins-sobre-aplicacao-do-iva/" TargetMode="External"/><Relationship Id="rId5" Type="http://schemas.openxmlformats.org/officeDocument/2006/relationships/hyperlink" Target="https://www.anacao.cv/noticia/2022/01/24/uniao-europeia-apoia-cabo-verde-com-18-milhoes-de-euros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acao.cv/noticia/2022/01/25/governo-disponivel-para-dialogar-com-importadores-de-automoveis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anacao.cv/noticia/2022/01/25/ccs-propoe-descida-do-iva-para-10-nas-bebidas-e-6-nos-alimento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rpress.cv/sao-vicente-ministro-do-mar-quer-pais-mais-ambicioso-no-sector-das-pescas-e-promete-atacar-de-frente-os-problemas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inforpress.cv/plano-de-retoma-economica-com-linhas-de-credito-com-taxas-de-juro-maximo-de-35-e-50-de-garantia-govern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hyperlink" Target="https://www.anacao.cv/noticia/2022/01/27/retoma-vao-ser-disponibilizadas-linhas-de-credito-com-taxas-de-juro-ate-35-e-50-de-garant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pressodasilhas.cv/economia/2022/01/28/agencias-de-viagens-iniciam-vendas-de-bilhetes-para-os-voos-internacionais-da-tacv-cabo-verde-airlines/78513" TargetMode="Externa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pmu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175935D-4640-4B17-AE09-52C4596CD554}"/>
              </a:ext>
            </a:extLst>
          </p:cNvPr>
          <p:cNvSpPr txBox="1"/>
          <p:nvPr/>
        </p:nvSpPr>
        <p:spPr>
          <a:xfrm>
            <a:off x="6760564" y="3087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C54B280-1BD5-40E8-945A-44F45859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0" b="30739"/>
          <a:stretch/>
        </p:blipFill>
        <p:spPr>
          <a:xfrm>
            <a:off x="5461217" y="4114975"/>
            <a:ext cx="6730783" cy="20836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78E832D-0D5D-41EB-B07B-55DEA965C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" y="81170"/>
            <a:ext cx="6912878" cy="4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3F75B5D-96F1-4062-BE63-1DC45D365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08" y="0"/>
            <a:ext cx="6574692" cy="42468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3" name="Rectângulo 2"/>
          <p:cNvSpPr/>
          <p:nvPr/>
        </p:nvSpPr>
        <p:spPr>
          <a:xfrm>
            <a:off x="205212" y="3600549"/>
            <a:ext cx="6729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u="sng" cap="all" dirty="0">
                <a:solidFill>
                  <a:srgbClr val="002060"/>
                </a:solidFill>
              </a:rPr>
              <a:t>PAÍS</a:t>
            </a:r>
          </a:p>
          <a:p>
            <a:r>
              <a:rPr lang="pt-PT" b="1" u="sng" dirty="0" smtClean="0">
                <a:solidFill>
                  <a:srgbClr val="002060"/>
                </a:solidFill>
              </a:rPr>
              <a:t>EXPRESSO DAS ILHAS,</a:t>
            </a:r>
            <a:r>
              <a:rPr lang="pt-PT" b="1" u="sng" cap="all" dirty="0">
                <a:solidFill>
                  <a:srgbClr val="002060"/>
                </a:solidFill>
              </a:rPr>
              <a:t> RÁDIO MORABEZA</a:t>
            </a:r>
            <a:r>
              <a:rPr lang="pt-PT" b="1" u="sng" dirty="0">
                <a:solidFill>
                  <a:srgbClr val="002060"/>
                </a:solidFill>
              </a:rPr>
              <a:t>,28 </a:t>
            </a:r>
            <a:r>
              <a:rPr lang="pt-PT" b="1" u="sng" dirty="0" smtClean="0">
                <a:solidFill>
                  <a:srgbClr val="002060"/>
                </a:solidFill>
              </a:rPr>
              <a:t>de </a:t>
            </a:r>
            <a:r>
              <a:rPr lang="pt-PT" b="1" u="sng" dirty="0">
                <a:solidFill>
                  <a:srgbClr val="002060"/>
                </a:solidFill>
              </a:rPr>
              <a:t>J</a:t>
            </a:r>
            <a:r>
              <a:rPr lang="pt-PT" b="1" u="sng" dirty="0" smtClean="0">
                <a:solidFill>
                  <a:srgbClr val="002060"/>
                </a:solidFill>
              </a:rPr>
              <a:t>aneiro de  2022</a:t>
            </a:r>
            <a:endParaRPr lang="pt-PT" b="1" u="sng" dirty="0">
              <a:solidFill>
                <a:srgbClr val="002060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05212" y="44262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b="1" dirty="0" err="1" smtClean="0"/>
              <a:t>Givanildo</a:t>
            </a:r>
            <a:r>
              <a:rPr lang="pt-PT" b="1" dirty="0" smtClean="0"/>
              <a:t> </a:t>
            </a:r>
            <a:r>
              <a:rPr lang="pt-PT" b="1" dirty="0"/>
              <a:t>Delgado é novo Director do COSMAR</a:t>
            </a:r>
          </a:p>
          <a:p>
            <a:pPr algn="just"/>
            <a:r>
              <a:rPr lang="pt-PT" dirty="0" smtClean="0"/>
              <a:t>O </a:t>
            </a:r>
            <a:r>
              <a:rPr lang="pt-PT" dirty="0"/>
              <a:t>capitão tenente </a:t>
            </a:r>
            <a:r>
              <a:rPr lang="pt-PT" dirty="0" err="1"/>
              <a:t>Givanildo</a:t>
            </a:r>
            <a:r>
              <a:rPr lang="pt-PT" dirty="0"/>
              <a:t> Delgado foi empossado como novo director do Centro de Operações e Segurança Marítima (COSMAR). A cerimónia aconteceu esta manhã, na Praia</a:t>
            </a:r>
            <a:r>
              <a:rPr lang="pt-PT" dirty="0" smtClean="0"/>
              <a:t>.</a:t>
            </a:r>
          </a:p>
          <a:p>
            <a:pPr algn="just"/>
            <a:r>
              <a:rPr lang="pt-PT" dirty="0"/>
              <a:t>Fonte: </a:t>
            </a:r>
            <a:r>
              <a:rPr lang="pt-PT" dirty="0">
                <a:hlinkClick r:id="rId4"/>
              </a:rPr>
              <a:t>https://</a:t>
            </a:r>
            <a:r>
              <a:rPr lang="pt-PT" dirty="0" smtClean="0">
                <a:hlinkClick r:id="rId4"/>
              </a:rPr>
              <a:t>expressodasilhas.cv/pais/2022/01/28/givanildo-delgado-e-novo-director-do-cosmar/78532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205212" y="6409605"/>
            <a:ext cx="515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hlinkClick r:id="rId5"/>
              </a:rPr>
              <a:t>Perfil: https</a:t>
            </a:r>
            <a:r>
              <a:rPr lang="pt-PT" dirty="0">
                <a:hlinkClick r:id="rId5"/>
              </a:rPr>
              <a:t>://</a:t>
            </a:r>
            <a:r>
              <a:rPr lang="pt-PT" dirty="0" smtClean="0">
                <a:hlinkClick r:id="rId5"/>
              </a:rPr>
              <a:t>www.facebook.com/givanildo.delgado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69" y="3500702"/>
            <a:ext cx="4481467" cy="318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205212" y="130913"/>
            <a:ext cx="116457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u="sng" cap="all" dirty="0" smtClean="0">
                <a:solidFill>
                  <a:srgbClr val="002060"/>
                </a:solidFill>
              </a:rPr>
              <a:t>POLÍTICA</a:t>
            </a:r>
            <a:endParaRPr lang="pt-PT" b="1" u="sng" dirty="0">
              <a:solidFill>
                <a:srgbClr val="002060"/>
              </a:solidFill>
            </a:endParaRPr>
          </a:p>
          <a:p>
            <a:r>
              <a:rPr lang="pt-PT" b="1" u="sng" dirty="0" smtClean="0">
                <a:solidFill>
                  <a:srgbClr val="002060"/>
                </a:solidFill>
              </a:rPr>
              <a:t>Por </a:t>
            </a:r>
            <a:r>
              <a:rPr lang="pt-PT" b="1" u="sng" cap="all" dirty="0" smtClean="0">
                <a:solidFill>
                  <a:srgbClr val="002060"/>
                </a:solidFill>
              </a:rPr>
              <a:t>EXPRESSO </a:t>
            </a:r>
            <a:r>
              <a:rPr lang="pt-PT" b="1" u="sng" cap="all" dirty="0">
                <a:solidFill>
                  <a:srgbClr val="002060"/>
                </a:solidFill>
              </a:rPr>
              <a:t>DAS ILHAS</a:t>
            </a:r>
            <a:r>
              <a:rPr lang="pt-PT" b="1" u="sng" dirty="0">
                <a:solidFill>
                  <a:srgbClr val="002060"/>
                </a:solidFill>
              </a:rPr>
              <a:t>,27 </a:t>
            </a:r>
            <a:r>
              <a:rPr lang="pt-PT" b="1" u="sng" dirty="0" err="1" smtClean="0">
                <a:solidFill>
                  <a:srgbClr val="002060"/>
                </a:solidFill>
              </a:rPr>
              <a:t>janeiro</a:t>
            </a:r>
            <a:r>
              <a:rPr lang="pt-PT" b="1" u="sng" dirty="0">
                <a:solidFill>
                  <a:srgbClr val="002060"/>
                </a:solidFill>
              </a:rPr>
              <a:t> </a:t>
            </a:r>
            <a:r>
              <a:rPr lang="pt-PT" b="1" u="sng" dirty="0" smtClean="0">
                <a:solidFill>
                  <a:srgbClr val="002060"/>
                </a:solidFill>
              </a:rPr>
              <a:t>2022</a:t>
            </a:r>
          </a:p>
          <a:p>
            <a:endParaRPr lang="pt-PT" dirty="0" smtClean="0"/>
          </a:p>
          <a:p>
            <a:r>
              <a:rPr lang="pt-PT" b="1" dirty="0"/>
              <a:t>Primeiro-ministro aponta para crescimento do PIB de 7,2% em </a:t>
            </a:r>
            <a:r>
              <a:rPr lang="pt-PT" b="1" dirty="0" smtClean="0"/>
              <a:t>2021</a:t>
            </a:r>
          </a:p>
          <a:p>
            <a:pPr algn="just"/>
            <a:r>
              <a:rPr lang="pt-PT" dirty="0"/>
              <a:t>Segundo o primeiro-ministro o crescimento do PIB nacional terá sido de 7,2</a:t>
            </a:r>
            <a:r>
              <a:rPr lang="pt-PT" dirty="0" smtClean="0"/>
              <a:t>%. “</a:t>
            </a:r>
            <a:r>
              <a:rPr lang="pt-PT" dirty="0"/>
              <a:t>Os cenários que nós traçamos visam atingir em 2021 um crescimento económico de 7,2%, assim que fechar as contas saberemos qual o nível. E a previsão de 6% em 2022”, disse Ulisses Correia e Silva durante a apresentação do plano de retoma económica para o período </a:t>
            </a:r>
            <a:r>
              <a:rPr lang="pt-PT" dirty="0" smtClean="0"/>
              <a:t>pós-covid-19.</a:t>
            </a:r>
          </a:p>
          <a:p>
            <a:pPr algn="just"/>
            <a:r>
              <a:rPr lang="pt-PT" dirty="0" err="1" smtClean="0"/>
              <a:t>Fonte:</a:t>
            </a:r>
            <a:r>
              <a:rPr lang="pt-PT" dirty="0" err="1" smtClean="0">
                <a:hlinkClick r:id="rId7"/>
              </a:rPr>
              <a:t>https</a:t>
            </a:r>
            <a:r>
              <a:rPr lang="pt-PT" dirty="0">
                <a:hlinkClick r:id="rId7"/>
              </a:rPr>
              <a:t>://</a:t>
            </a:r>
            <a:r>
              <a:rPr lang="pt-PT" dirty="0" smtClean="0">
                <a:hlinkClick r:id="rId7"/>
              </a:rPr>
              <a:t>expressodasilhas.cv/politica/2022/01/27/primeiro-ministro-aponta-para-crescimento-do-pib-de-72-em-2021/78502</a:t>
            </a:r>
            <a:r>
              <a:rPr lang="pt-PT" dirty="0" smtClean="0"/>
              <a:t> </a:t>
            </a:r>
            <a:endParaRPr lang="pt-PT" dirty="0"/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22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3F75B5D-96F1-4062-BE63-1DC45D365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08" y="-168088"/>
            <a:ext cx="6574692" cy="42468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AutoShape 1" descr="https://www.anacao.cv/noticia/2022/01/28/tania-romualdo-e-a-nova-directora-nacional-de-politica-externa/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304800" y="1539585"/>
            <a:ext cx="5833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u="sng" dirty="0" smtClean="0">
                <a:solidFill>
                  <a:srgbClr val="002060"/>
                </a:solidFill>
              </a:rPr>
              <a:t>POLÍTICA</a:t>
            </a:r>
          </a:p>
          <a:p>
            <a:pPr algn="just"/>
            <a:r>
              <a:rPr lang="pt-PT" b="1" u="sng" dirty="0" smtClean="0">
                <a:solidFill>
                  <a:srgbClr val="002060"/>
                </a:solidFill>
              </a:rPr>
              <a:t>ANAÇÃO 28 de Janeiro de 2022</a:t>
            </a:r>
          </a:p>
          <a:p>
            <a:pPr algn="just"/>
            <a:endParaRPr lang="pt-PT" b="1" dirty="0" smtClean="0"/>
          </a:p>
          <a:p>
            <a:pPr algn="just"/>
            <a:r>
              <a:rPr lang="pt-PT" b="1" dirty="0" smtClean="0"/>
              <a:t>Tânia </a:t>
            </a:r>
            <a:r>
              <a:rPr lang="pt-PT" b="1" dirty="0"/>
              <a:t>Romualdo é a nova Directora Nacional de Política </a:t>
            </a:r>
            <a:r>
              <a:rPr lang="pt-PT" b="1" dirty="0" smtClean="0"/>
              <a:t>Externa</a:t>
            </a:r>
          </a:p>
          <a:p>
            <a:pPr algn="just"/>
            <a:r>
              <a:rPr lang="pt-PT" dirty="0"/>
              <a:t>Ex-embaixadora de Cabo Verde na China e no Japão, </a:t>
            </a:r>
            <a:r>
              <a:rPr lang="pt-PT" dirty="0" err="1"/>
              <a:t>Tania</a:t>
            </a:r>
            <a:r>
              <a:rPr lang="pt-PT" dirty="0"/>
              <a:t> Romualdo, tomou posse, no passado dia 24 de </a:t>
            </a:r>
            <a:r>
              <a:rPr lang="pt-PT" dirty="0" err="1"/>
              <a:t>janeiro</a:t>
            </a:r>
            <a:r>
              <a:rPr lang="pt-PT" dirty="0"/>
              <a:t>, como Diretora Nacional da Política Externa</a:t>
            </a:r>
            <a:r>
              <a:rPr lang="pt-PT" dirty="0" smtClean="0"/>
              <a:t>.</a:t>
            </a:r>
          </a:p>
          <a:p>
            <a:pPr algn="just"/>
            <a:r>
              <a:rPr lang="pt-PT" dirty="0" err="1" smtClean="0"/>
              <a:t>Fonte:</a:t>
            </a:r>
            <a:r>
              <a:rPr lang="pt-PT" dirty="0" err="1" smtClean="0">
                <a:hlinkClick r:id="rId4"/>
              </a:rPr>
              <a:t>https</a:t>
            </a:r>
            <a:r>
              <a:rPr lang="pt-PT" dirty="0">
                <a:hlinkClick r:id="rId4"/>
              </a:rPr>
              <a:t>://www.anacao.cv/noticia/2022/01/28/tania-romualdo-e-a-nova-directora-nacional-de-politica-externa</a:t>
            </a:r>
            <a:r>
              <a:rPr lang="pt-PT" dirty="0" smtClean="0">
                <a:hlinkClick r:id="rId4"/>
              </a:rPr>
              <a:t>/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66" y="747697"/>
            <a:ext cx="5473700" cy="469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304800" y="4951460"/>
            <a:ext cx="592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hlinkClick r:id="rId6"/>
              </a:rPr>
              <a:t>Perfil </a:t>
            </a:r>
            <a:r>
              <a:rPr lang="pt-PT" b="1" dirty="0" err="1" smtClean="0">
                <a:hlinkClick r:id="rId6"/>
              </a:rPr>
              <a:t>Facebook</a:t>
            </a:r>
            <a:r>
              <a:rPr lang="pt-PT" b="1" dirty="0" smtClean="0">
                <a:hlinkClick r:id="rId6"/>
              </a:rPr>
              <a:t>: </a:t>
            </a:r>
            <a:r>
              <a:rPr lang="pt-PT" dirty="0" smtClean="0">
                <a:hlinkClick r:id="rId6"/>
              </a:rPr>
              <a:t>https</a:t>
            </a:r>
            <a:r>
              <a:rPr lang="pt-PT" dirty="0">
                <a:hlinkClick r:id="rId6"/>
              </a:rPr>
              <a:t>://</a:t>
            </a:r>
            <a:r>
              <a:rPr lang="pt-PT" dirty="0" smtClean="0">
                <a:hlinkClick r:id="rId6"/>
              </a:rPr>
              <a:t>www.facebook.com/TaniaRomualdo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3F75B5D-96F1-4062-BE63-1DC45D365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08" y="-168088"/>
            <a:ext cx="6574692" cy="42468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Rectângulo 1"/>
          <p:cNvSpPr/>
          <p:nvPr/>
        </p:nvSpPr>
        <p:spPr>
          <a:xfrm>
            <a:off x="159945" y="3312124"/>
            <a:ext cx="6295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PR </a:t>
            </a:r>
            <a:r>
              <a:rPr lang="pt-PT" b="1" dirty="0"/>
              <a:t>de Cabo Verde devolve ao parlamento alteração à supervisão de Fundo Soberano de 100 M</a:t>
            </a:r>
            <a:r>
              <a:rPr lang="pt-PT" b="1" dirty="0" smtClean="0"/>
              <a:t>€</a:t>
            </a:r>
          </a:p>
          <a:p>
            <a:pPr algn="just"/>
            <a:r>
              <a:rPr lang="pt-PT" dirty="0"/>
              <a:t>O Presidente cabo-verdiano, José Maria Neves, devolveu ao parlamento a alteração à lei proposta pelo Governo da supervisão do Fundo Soberano de Garantia do Investimento Privado (FSGIP), de 100 milhões de euros, por não entender a motivação</a:t>
            </a:r>
            <a:r>
              <a:rPr lang="pt-PT" dirty="0" smtClean="0"/>
              <a:t>.</a:t>
            </a:r>
          </a:p>
          <a:p>
            <a:pPr algn="just"/>
            <a:r>
              <a:rPr lang="pt-PT" dirty="0"/>
              <a:t>Fonte: </a:t>
            </a:r>
            <a:r>
              <a:rPr lang="pt-PT" dirty="0">
                <a:hlinkClick r:id="rId4"/>
              </a:rPr>
              <a:t>https://www.lusa.pt/lusofonia/Cabo%20Verde/article/2022-01-29/35419955/pr-de-cabo-verde-devolve-ao-parlamento-altera%C3%A7%C3%A3o-%</a:t>
            </a:r>
            <a:r>
              <a:rPr lang="pt-PT" dirty="0" smtClean="0">
                <a:hlinkClick r:id="rId4"/>
              </a:rPr>
              <a:t>C3%A0-supervis%C3%A3o-de-fundo-soberano-de-100-m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95" y="3498920"/>
            <a:ext cx="5229135" cy="304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259531" y="1177447"/>
            <a:ext cx="113832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‘Stock’ das Reservas Internacionais Líquidas cabo-verdianas caiu 18,6% num </a:t>
            </a:r>
            <a:r>
              <a:rPr lang="pt-PT" b="1" dirty="0" smtClean="0"/>
              <a:t>ano</a:t>
            </a:r>
          </a:p>
          <a:p>
            <a:pPr algn="just"/>
            <a:r>
              <a:rPr lang="pt-PT" dirty="0"/>
              <a:t>O ‘stock’ das Reservas Internacionais Líquidas (RIL) cabo-verdianas caiu 18,7% num ano, para cerca de 520 milhões de euros no final de O</a:t>
            </a:r>
            <a:r>
              <a:rPr lang="pt-PT" dirty="0" smtClean="0"/>
              <a:t>utubro</a:t>
            </a:r>
            <a:r>
              <a:rPr lang="pt-PT" dirty="0"/>
              <a:t>, garantindo cerca de seis meses das importações de bens e serviços, segundo dados oficiais</a:t>
            </a:r>
            <a:r>
              <a:rPr lang="pt-PT" dirty="0" smtClean="0"/>
              <a:t>.</a:t>
            </a:r>
          </a:p>
          <a:p>
            <a:pPr algn="just"/>
            <a:r>
              <a:rPr lang="pt-PT" dirty="0"/>
              <a:t>Fonte: </a:t>
            </a:r>
            <a:r>
              <a:rPr lang="pt-PT" dirty="0">
                <a:hlinkClick r:id="rId6"/>
              </a:rPr>
              <a:t>https://www.lusa.pt/lusofonia/Cabo%20Verde/article/2022-01-28/35405314/-</a:t>
            </a:r>
            <a:r>
              <a:rPr lang="pt-PT" dirty="0" smtClean="0">
                <a:hlinkClick r:id="rId6"/>
              </a:rPr>
              <a:t>stock-das-reservas-internacionais-l%C3%ADquidas-cabo-verdianas-caiu-18-6-num-ano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359121" y="1362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b="1" u="sng" dirty="0">
                <a:solidFill>
                  <a:srgbClr val="002060"/>
                </a:solidFill>
              </a:rPr>
              <a:t>ECONOMIA</a:t>
            </a:r>
          </a:p>
          <a:p>
            <a:pPr algn="just"/>
            <a:r>
              <a:rPr lang="pt-PT" b="1" u="sng" dirty="0">
                <a:solidFill>
                  <a:srgbClr val="002060"/>
                </a:solidFill>
              </a:rPr>
              <a:t>LUISA, 29 de Janeiro de 2022</a:t>
            </a:r>
          </a:p>
        </p:txBody>
      </p:sp>
    </p:spTree>
    <p:extLst>
      <p:ext uri="{BB962C8B-B14F-4D97-AF65-F5344CB8AC3E}">
        <p14:creationId xmlns:p14="http://schemas.microsoft.com/office/powerpoint/2010/main" val="222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13440" y="3046451"/>
            <a:ext cx="6385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u="sng" dirty="0" smtClean="0">
                <a:solidFill>
                  <a:srgbClr val="002060"/>
                </a:solidFill>
              </a:rPr>
              <a:t>ECONOMIA</a:t>
            </a:r>
          </a:p>
          <a:p>
            <a:pPr algn="just"/>
            <a:r>
              <a:rPr lang="pt-PT" b="1" u="sng" dirty="0" smtClean="0">
                <a:solidFill>
                  <a:srgbClr val="002060"/>
                </a:solidFill>
              </a:rPr>
              <a:t>INFORPRESS, 29 de Janeiro de 2022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 smtClean="0"/>
              <a:t>Ministério </a:t>
            </a:r>
            <a:r>
              <a:rPr lang="pt-PT" b="1" dirty="0"/>
              <a:t>elege programa operacional de turismo e zona económica aérea da ilha do Sal como principais projectos para </a:t>
            </a:r>
            <a:r>
              <a:rPr lang="pt-PT" b="1" dirty="0" smtClean="0"/>
              <a:t>2022</a:t>
            </a:r>
          </a:p>
          <a:p>
            <a:pPr algn="just"/>
            <a:r>
              <a:rPr lang="pt-PT" dirty="0"/>
              <a:t>O Ministério do Turismo e Transportes elegeu o programa operacional de turismo para o horizonte 2022/2026 e a criação da zona económica aérea da ilha do Sal como os dois principais projectos a serem concretizados neste ano </a:t>
            </a:r>
            <a:r>
              <a:rPr lang="pt-PT" dirty="0" err="1" smtClean="0"/>
              <a:t>Fonte:</a:t>
            </a:r>
            <a:r>
              <a:rPr lang="pt-PT" dirty="0" err="1" smtClean="0">
                <a:hlinkClick r:id="rId2"/>
              </a:rPr>
              <a:t>https</a:t>
            </a:r>
            <a:r>
              <a:rPr lang="pt-PT" dirty="0">
                <a:hlinkClick r:id="rId2"/>
              </a:rPr>
              <a:t>://inforpress.cv/ministerio-elege-programa-operacional-de-turismo-e-zona-economica-aerea-da-ilha-do-sal-como-principais-projectos-para-2022</a:t>
            </a:r>
            <a:r>
              <a:rPr lang="pt-PT" dirty="0" smtClean="0">
                <a:hlinkClick r:id="rId2"/>
              </a:rPr>
              <a:t>/</a:t>
            </a:r>
            <a:r>
              <a:rPr lang="pt-PT" dirty="0" smtClean="0"/>
              <a:t>  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64" y="3956352"/>
            <a:ext cx="5177659" cy="257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13440" y="79287"/>
            <a:ext cx="114421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u="sng" dirty="0" smtClean="0">
                <a:solidFill>
                  <a:srgbClr val="002060"/>
                </a:solidFill>
              </a:rPr>
              <a:t>POLITICA</a:t>
            </a:r>
          </a:p>
          <a:p>
            <a:pPr algn="just"/>
            <a:r>
              <a:rPr lang="pt-PT" b="1" u="sng" dirty="0" smtClean="0">
                <a:solidFill>
                  <a:srgbClr val="002060"/>
                </a:solidFill>
              </a:rPr>
              <a:t>SANTIAGO MAGAZINE, 28 de Janeiro de 2022</a:t>
            </a:r>
            <a:endParaRPr lang="pt-PT" b="1" u="sng" dirty="0">
              <a:solidFill>
                <a:srgbClr val="002060"/>
              </a:solidFill>
            </a:endParaRPr>
          </a:p>
          <a:p>
            <a:pPr algn="just"/>
            <a:endParaRPr lang="pt-PT" dirty="0" smtClean="0"/>
          </a:p>
          <a:p>
            <a:pPr algn="just"/>
            <a:r>
              <a:rPr lang="pt-PT" b="1" dirty="0" smtClean="0"/>
              <a:t>Rússia </a:t>
            </a:r>
            <a:r>
              <a:rPr lang="pt-PT" b="1" dirty="0"/>
              <a:t>desiste de nomear embaixadora que Putin queria a circular em Cabo Verde com pessoal </a:t>
            </a:r>
            <a:r>
              <a:rPr lang="pt-PT" b="1" dirty="0" smtClean="0"/>
              <a:t>armado</a:t>
            </a:r>
          </a:p>
          <a:p>
            <a:pPr algn="just"/>
            <a:r>
              <a:rPr lang="pt-PT" dirty="0"/>
              <a:t>O primeiro-ministro de Cabo Verde, Ulisses Correia e Silva, anunciou esta quinta-feira, 27, um entendimento com a Rússia, que deixou cair o pedido de aceitação da ex-procuradora geral na Crimeia, Natália </a:t>
            </a:r>
            <a:r>
              <a:rPr lang="pt-PT" dirty="0" err="1"/>
              <a:t>Poklonskaïa</a:t>
            </a:r>
            <a:r>
              <a:rPr lang="pt-PT" dirty="0"/>
              <a:t>, como nova embaixadora russa na Praia</a:t>
            </a:r>
            <a:r>
              <a:rPr lang="pt-PT" dirty="0" smtClean="0"/>
              <a:t>.</a:t>
            </a:r>
          </a:p>
          <a:p>
            <a:pPr algn="just"/>
            <a:r>
              <a:rPr lang="pt-PT" b="1" dirty="0"/>
              <a:t>Fonte</a:t>
            </a:r>
            <a:r>
              <a:rPr lang="pt-PT" b="1" dirty="0" smtClean="0"/>
              <a:t>: </a:t>
            </a:r>
            <a:r>
              <a:rPr lang="pt-PT" b="1" dirty="0" smtClean="0">
                <a:hlinkClick r:id="rId4"/>
              </a:rPr>
              <a:t>https</a:t>
            </a:r>
            <a:r>
              <a:rPr lang="pt-PT" b="1" dirty="0">
                <a:hlinkClick r:id="rId4"/>
              </a:rPr>
              <a:t>://</a:t>
            </a:r>
            <a:r>
              <a:rPr lang="pt-PT" b="1" dirty="0" smtClean="0">
                <a:hlinkClick r:id="rId4"/>
              </a:rPr>
              <a:t>santiagomagazine.cv/politica/russia-desiste-de-nomear-embaixadora-que-putin-queria-a-circular-em-cabo-verde-com-pessoal-armado</a:t>
            </a:r>
            <a:r>
              <a:rPr lang="pt-PT" b="1" dirty="0" smtClean="0"/>
              <a:t>  </a:t>
            </a:r>
            <a:endParaRPr lang="pt-PT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3F75B5D-96F1-4062-BE63-1DC45D365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08" y="-168088"/>
            <a:ext cx="6574692" cy="42468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952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851" y="271616"/>
            <a:ext cx="1895946" cy="615636"/>
          </a:xfrm>
        </p:spPr>
        <p:txBody>
          <a:bodyPr>
            <a:normAutofit/>
          </a:bodyPr>
          <a:lstStyle/>
          <a:p>
            <a:r>
              <a:rPr lang="pt-PT" sz="1800" b="1" dirty="0" smtClean="0">
                <a:latin typeface="+mn-lt"/>
              </a:rPr>
              <a:t>BOLETIM OFICIAL</a:t>
            </a:r>
            <a:endParaRPr lang="pt-PT" sz="1800" b="1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17" y="1871992"/>
            <a:ext cx="542925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9420" y="1032093"/>
            <a:ext cx="1006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Banco de Cabo Verde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 smtClean="0"/>
              <a:t>Publicando as condições gerais de abertura de contas de depósito bancário nas instituições de crédito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09874" y="6070008"/>
            <a:ext cx="631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Fonte: </a:t>
            </a:r>
            <a:r>
              <a:rPr lang="pt-PT" dirty="0">
                <a:hlinkClick r:id="rId3" action="ppaction://hlinkfile"/>
              </a:rPr>
              <a:t>file:///C:/</a:t>
            </a:r>
            <a:r>
              <a:rPr lang="pt-PT" dirty="0" smtClean="0">
                <a:hlinkClick r:id="rId3" action="ppaction://hlinkfile"/>
              </a:rPr>
              <a:t>Users/23897/Downloads/bo_25-01-2022_11.pdf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94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77230" y="196287"/>
            <a:ext cx="33094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600" b="1" dirty="0" smtClean="0">
                <a:solidFill>
                  <a:schemeClr val="bg1"/>
                </a:solidFill>
              </a:rPr>
              <a:t>NOTÍCIAS RELEVANTES</a:t>
            </a:r>
            <a:endParaRPr lang="pt-PT" sz="2600" b="1" dirty="0">
              <a:solidFill>
                <a:schemeClr val="bg1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77230" y="1128776"/>
            <a:ext cx="60507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u="sng" cap="all" dirty="0" smtClean="0">
                <a:solidFill>
                  <a:schemeClr val="bg1"/>
                </a:solidFill>
              </a:rPr>
              <a:t>ECONOMIA</a:t>
            </a:r>
          </a:p>
          <a:p>
            <a:pPr algn="just"/>
            <a:r>
              <a:rPr lang="pt-PT" b="1" u="sng" dirty="0" smtClean="0">
                <a:solidFill>
                  <a:schemeClr val="bg1"/>
                </a:solidFill>
              </a:rPr>
              <a:t>EXPRESSO DAS ILHAS,30 de Janeiro de 2022</a:t>
            </a:r>
          </a:p>
          <a:p>
            <a:pPr algn="just"/>
            <a:endParaRPr lang="pt-PT" cap="all" dirty="0">
              <a:solidFill>
                <a:schemeClr val="bg1"/>
              </a:solidFill>
            </a:endParaRPr>
          </a:p>
          <a:p>
            <a:pPr algn="just"/>
            <a:r>
              <a:rPr lang="pt-PT" b="1" dirty="0">
                <a:solidFill>
                  <a:schemeClr val="bg1"/>
                </a:solidFill>
              </a:rPr>
              <a:t>Conjuntura económica internacional provoca subida de preços em Cabo Verde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Comerciantes e donos de restaurantes não vêem alternativa à subida de preços. Conjuntura internacional está a condicionar retoma económica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Fonte: </a:t>
            </a:r>
            <a:r>
              <a:rPr lang="pt-PT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pt-PT" dirty="0" smtClean="0">
                <a:solidFill>
                  <a:schemeClr val="bg1"/>
                </a:solidFill>
                <a:hlinkClick r:id="rId2"/>
              </a:rPr>
              <a:t>expressodasilhas.cv/economia/2022/01/30/conjuntura-economica-internacional-provoca-subida-de-precos-em-cabo-verde/78522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/>
            </a:r>
            <a:br>
              <a:rPr lang="pt-PT" dirty="0">
                <a:solidFill>
                  <a:schemeClr val="bg1"/>
                </a:solidFill>
              </a:rPr>
            </a:b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17" y="1128776"/>
            <a:ext cx="5422087" cy="331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377230" y="4974446"/>
            <a:ext cx="11445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solidFill>
                  <a:schemeClr val="bg1"/>
                </a:solidFill>
              </a:rPr>
              <a:t>AJOC pede apoio internacional para dar um “basta” aos ataques à liberdade de imprensa em Cabo </a:t>
            </a:r>
            <a:r>
              <a:rPr lang="pt-PT" b="1" dirty="0" smtClean="0">
                <a:solidFill>
                  <a:schemeClr val="bg1"/>
                </a:solidFill>
              </a:rPr>
              <a:t>Verde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A Associação Sindical dos Jornalistas de Cabo Verde (AJOC) enviou sexta-feira, 28, uma carta aos organismos internacionais da liberdade de imprensa denunciando aquilo que considera um “ataque grave” à liberdade de imprensa em Cabo Verde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Fonte</a:t>
            </a:r>
            <a:r>
              <a:rPr lang="pt-PT" dirty="0" smtClean="0">
                <a:solidFill>
                  <a:schemeClr val="bg1"/>
                </a:solidFill>
              </a:rPr>
              <a:t>: </a:t>
            </a:r>
            <a:r>
              <a:rPr lang="pt-PT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pt-PT" dirty="0">
                <a:solidFill>
                  <a:schemeClr val="bg1"/>
                </a:solidFill>
                <a:hlinkClick r:id="rId4"/>
              </a:rPr>
              <a:t>://inforpress.cv/ajoc-pede-apoio-internacional-para-dar-um-basta-aos-ataques-a-liberdade-de-imprensa-em-cabo-verde</a:t>
            </a:r>
            <a:r>
              <a:rPr lang="pt-PT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D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EFBE7ED-1215-4704-9FE1-91ED19DA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418" y="2766218"/>
            <a:ext cx="3378787" cy="1325563"/>
          </a:xfrm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Metropolis" panose="00000500000000000000" pitchFamily="50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5333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D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AEB4ABC-AFED-4652-8825-1776301CD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03" y="1121251"/>
            <a:ext cx="5995594" cy="46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C8EBD-6F63-4970-AA1C-469B73F5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872345" cy="2980944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Metropolis Medium" panose="00000600000000000000" pitchFamily="50" charset="0"/>
              </a:rPr>
              <a:t>CLIPPING SEMANAL </a:t>
            </a:r>
            <a:br>
              <a:rPr lang="pt-PT" b="1" dirty="0" smtClean="0">
                <a:solidFill>
                  <a:schemeClr val="bg1"/>
                </a:solidFill>
                <a:latin typeface="Metropolis Medium" panose="00000600000000000000" pitchFamily="50" charset="0"/>
              </a:rPr>
            </a:br>
            <a:r>
              <a:rPr lang="pt-PT" b="1" dirty="0" smtClean="0">
                <a:solidFill>
                  <a:schemeClr val="bg1"/>
                </a:solidFill>
                <a:latin typeface="Metropolis Medium" panose="00000600000000000000" pitchFamily="50" charset="0"/>
              </a:rPr>
              <a:t>PD CONSULT</a:t>
            </a:r>
            <a:endParaRPr lang="pt-PT" b="1" dirty="0">
              <a:solidFill>
                <a:schemeClr val="bg1"/>
              </a:solidFill>
              <a:latin typeface="Metropolis Medium" panose="00000600000000000000" pitchFamily="50" charset="0"/>
            </a:endParaRPr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xmlns="" id="{E15CF089-D508-441B-8ACC-FA3C86EE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2400" b="1" dirty="0" smtClean="0">
                <a:solidFill>
                  <a:srgbClr val="65D64A"/>
                </a:solidFill>
                <a:latin typeface="Metropolis" panose="00000500000000000000" pitchFamily="50" charset="0"/>
              </a:rPr>
              <a:t>DE 24 a 30 </a:t>
            </a:r>
            <a:r>
              <a:rPr lang="pt-PT" sz="2400" b="1" dirty="0">
                <a:solidFill>
                  <a:srgbClr val="65D64A"/>
                </a:solidFill>
                <a:latin typeface="Metropolis" panose="00000500000000000000" pitchFamily="50" charset="0"/>
              </a:rPr>
              <a:t>DE </a:t>
            </a:r>
            <a:r>
              <a:rPr lang="pt-PT" sz="2400" b="1" dirty="0" smtClean="0">
                <a:solidFill>
                  <a:srgbClr val="65D64A"/>
                </a:solidFill>
                <a:latin typeface="Metropolis" panose="00000500000000000000" pitchFamily="50" charset="0"/>
              </a:rPr>
              <a:t>JANEIRO DE 2022 </a:t>
            </a:r>
            <a:endParaRPr lang="pt-PT" sz="2400" b="1" dirty="0">
              <a:solidFill>
                <a:srgbClr val="65D64A"/>
              </a:solidFill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3F75B5D-96F1-4062-BE63-1DC45D365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73" y="-231462"/>
            <a:ext cx="6574692" cy="42468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" name="Rectângulo 3"/>
          <p:cNvSpPr/>
          <p:nvPr/>
        </p:nvSpPr>
        <p:spPr>
          <a:xfrm>
            <a:off x="271605" y="9148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1600" b="1" dirty="0"/>
              <a:t>Preços dos produtos importados por Cabo Verde aumentaram 0,8% em Dezembro de </a:t>
            </a:r>
            <a:r>
              <a:rPr lang="pt-PT" sz="1600" b="1" dirty="0" smtClean="0"/>
              <a:t>2021</a:t>
            </a:r>
          </a:p>
          <a:p>
            <a:pPr algn="just"/>
            <a:r>
              <a:rPr lang="pt-PT" sz="1600" dirty="0"/>
              <a:t>Segundo o INE, em Dezembro de 2021, o índice de preços da importação situou-se em 103,1 tendo registado um acréscimo de 0,8% relativamente ao mês anterior. O índice subjacente na importação registou um acréscimo de 1,4% e o volátil decresceu 0,6%, face ao registado no mês anterior</a:t>
            </a:r>
            <a:r>
              <a:rPr lang="pt-PT" sz="1600" dirty="0" smtClean="0"/>
              <a:t>.</a:t>
            </a:r>
          </a:p>
          <a:p>
            <a:pPr algn="just"/>
            <a:r>
              <a:rPr lang="pt-PT" sz="1600" dirty="0" err="1" smtClean="0"/>
              <a:t>Fonte:</a:t>
            </a:r>
            <a:r>
              <a:rPr lang="pt-PT" sz="1600" dirty="0" err="1" smtClean="0">
                <a:hlinkClick r:id="rId4"/>
              </a:rPr>
              <a:t>https</a:t>
            </a:r>
            <a:r>
              <a:rPr lang="pt-PT" sz="1600" dirty="0">
                <a:hlinkClick r:id="rId4"/>
              </a:rPr>
              <a:t>://</a:t>
            </a:r>
            <a:r>
              <a:rPr lang="pt-PT" sz="1600" dirty="0" smtClean="0">
                <a:hlinkClick r:id="rId4"/>
              </a:rPr>
              <a:t>expressodasilhas.cv/economia/2022/01/24/precos-dos-produtos-importados-por-cabo-verde-aumentaram-08-em-dezembro-de-2021/78463</a:t>
            </a:r>
            <a:r>
              <a:rPr lang="pt-PT" sz="1600" dirty="0" smtClean="0"/>
              <a:t> </a:t>
            </a:r>
            <a:endParaRPr lang="pt-PT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1605" y="193657"/>
            <a:ext cx="4382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u="sng" dirty="0" smtClean="0">
                <a:solidFill>
                  <a:srgbClr val="002060"/>
                </a:solidFill>
              </a:rPr>
              <a:t>ECONOMIA</a:t>
            </a:r>
          </a:p>
          <a:p>
            <a:r>
              <a:rPr lang="pt-PT" b="1" u="sng" dirty="0" smtClean="0">
                <a:solidFill>
                  <a:srgbClr val="002060"/>
                </a:solidFill>
              </a:rPr>
              <a:t>EXPRESSO DAS ILHAS, 24 de Janeiro de 2022</a:t>
            </a:r>
            <a:endParaRPr lang="pt-PT" b="1" u="sng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18" y="649051"/>
            <a:ext cx="3999888" cy="248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6518495" y="1891978"/>
            <a:ext cx="208230" cy="17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6389935" y="3572295"/>
            <a:ext cx="4974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Empresários alertam para perdas com regresso do IVA no turismo aos 15%. Governo analisa </a:t>
            </a:r>
            <a:r>
              <a:rPr lang="pt-PT" sz="1600" b="1" dirty="0" smtClean="0"/>
              <a:t>situação</a:t>
            </a:r>
          </a:p>
          <a:p>
            <a:pPr algn="just"/>
            <a:r>
              <a:rPr lang="pt-PT" sz="1600" dirty="0"/>
              <a:t>As empresas do sector do turismo alertam para a possibilidade de perdas de facturação, em especial em </a:t>
            </a:r>
            <a:r>
              <a:rPr lang="pt-PT" sz="1600" dirty="0" err="1"/>
              <a:t>contratos</a:t>
            </a:r>
            <a:r>
              <a:rPr lang="pt-PT" sz="1600" dirty="0"/>
              <a:t> já negociados para este ano. Em causa, a taxa do IVA aplicável às actividades turísticas, que voltou, desde 1 de Janeiro, aos 15%, depois da redução para 10% em 2020, como resposta aos efeitos da pandemia de covid-19</a:t>
            </a:r>
            <a:r>
              <a:rPr lang="pt-PT" sz="1600" dirty="0" smtClean="0"/>
              <a:t>.</a:t>
            </a:r>
          </a:p>
          <a:p>
            <a:pPr algn="just"/>
            <a:r>
              <a:rPr lang="pt-PT" sz="1600" dirty="0" err="1" smtClean="0"/>
              <a:t>Fonte:</a:t>
            </a:r>
            <a:r>
              <a:rPr lang="pt-PT" sz="1600" dirty="0" err="1" smtClean="0">
                <a:hlinkClick r:id="rId6"/>
              </a:rPr>
              <a:t>https</a:t>
            </a:r>
            <a:r>
              <a:rPr lang="pt-PT" sz="1600" dirty="0">
                <a:hlinkClick r:id="rId6"/>
              </a:rPr>
              <a:t>://</a:t>
            </a:r>
            <a:r>
              <a:rPr lang="pt-PT" sz="1600" dirty="0" smtClean="0">
                <a:hlinkClick r:id="rId6"/>
              </a:rPr>
              <a:t>expressodasilhas.cv/economia/2022/01/24/empresarios-alertam-para-perdas-com-regresso-do-iva-no-turismo-aos-15/78462</a:t>
            </a:r>
            <a:r>
              <a:rPr lang="pt-PT" sz="1600" dirty="0" smtClean="0"/>
              <a:t> </a:t>
            </a:r>
            <a:endParaRPr lang="pt-PT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08" y="3657599"/>
            <a:ext cx="4563312" cy="283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a direita 11"/>
          <p:cNvSpPr/>
          <p:nvPr/>
        </p:nvSpPr>
        <p:spPr>
          <a:xfrm rot="10800000">
            <a:off x="5985847" y="4906975"/>
            <a:ext cx="224831" cy="24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3F75B5D-96F1-4062-BE63-1DC45D365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73" y="-231462"/>
            <a:ext cx="6574692" cy="42468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71605" y="193657"/>
            <a:ext cx="321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u="sng" dirty="0" smtClean="0">
                <a:solidFill>
                  <a:srgbClr val="002060"/>
                </a:solidFill>
              </a:rPr>
              <a:t>POLITICA</a:t>
            </a:r>
          </a:p>
          <a:p>
            <a:r>
              <a:rPr lang="pt-PT" b="1" u="sng" dirty="0" smtClean="0">
                <a:solidFill>
                  <a:srgbClr val="002060"/>
                </a:solidFill>
              </a:rPr>
              <a:t>ANAÇÃO, 24 de Janeiro de 2022</a:t>
            </a:r>
            <a:endParaRPr lang="pt-PT" b="1" u="sng" dirty="0">
              <a:solidFill>
                <a:srgbClr val="002060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5422658" y="1891978"/>
            <a:ext cx="208230" cy="17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 rot="10800000">
            <a:off x="7235210" y="4906975"/>
            <a:ext cx="224831" cy="24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1" y="995881"/>
            <a:ext cx="4657938" cy="249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5766119" y="995881"/>
            <a:ext cx="5777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b="1" dirty="0"/>
              <a:t>O apoio destina-se a ajudar o país na saída da crise </a:t>
            </a:r>
            <a:r>
              <a:rPr lang="pt-PT" b="1" dirty="0" err="1"/>
              <a:t>sócio-económica</a:t>
            </a:r>
            <a:r>
              <a:rPr lang="pt-PT" b="1" dirty="0"/>
              <a:t> provocada pela </a:t>
            </a:r>
            <a:r>
              <a:rPr lang="pt-PT" b="1" dirty="0" smtClean="0"/>
              <a:t>covid-19.</a:t>
            </a:r>
            <a:r>
              <a:rPr lang="pt-PT" dirty="0"/>
              <a:t> </a:t>
            </a:r>
            <a:r>
              <a:rPr lang="pt-PT" dirty="0" smtClean="0"/>
              <a:t>E o </a:t>
            </a:r>
            <a:r>
              <a:rPr lang="pt-PT" dirty="0"/>
              <a:t>primeiro desembolso, no montante de 6 milhões de Euros, foi antecipado e realizado ainda em </a:t>
            </a:r>
            <a:r>
              <a:rPr lang="pt-PT" dirty="0" err="1"/>
              <a:t>dezembro</a:t>
            </a:r>
            <a:r>
              <a:rPr lang="pt-PT" dirty="0"/>
              <a:t> de 2021, em resposta à solicitação do Governo, segundo comunicado do executivo</a:t>
            </a:r>
            <a:r>
              <a:rPr lang="pt-PT" dirty="0" smtClean="0"/>
              <a:t>.</a:t>
            </a:r>
          </a:p>
          <a:p>
            <a:pPr algn="just" fontAlgn="base"/>
            <a:r>
              <a:rPr lang="pt-PT" dirty="0"/>
              <a:t>Fonte: </a:t>
            </a:r>
            <a:r>
              <a:rPr lang="pt-PT" dirty="0">
                <a:hlinkClick r:id="rId5"/>
              </a:rPr>
              <a:t>https://www.anacao.cv/noticia/2022/01/24/uniao-europeia-apoia-cabo-verde-com-18-milhoes-de-euros</a:t>
            </a:r>
            <a:r>
              <a:rPr lang="pt-PT" dirty="0" smtClean="0">
                <a:hlinkClick r:id="rId5"/>
              </a:rPr>
              <a:t>/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197647" y="3685280"/>
            <a:ext cx="6963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b="1" u="sng" dirty="0" smtClean="0">
                <a:solidFill>
                  <a:srgbClr val="002060"/>
                </a:solidFill>
              </a:rPr>
              <a:t>ECONOMIA,</a:t>
            </a:r>
          </a:p>
          <a:p>
            <a:pPr algn="just" fontAlgn="base"/>
            <a:r>
              <a:rPr lang="pt-PT" b="1" u="sng" dirty="0" smtClean="0">
                <a:solidFill>
                  <a:srgbClr val="002060"/>
                </a:solidFill>
              </a:rPr>
              <a:t>ANAÇÃO, 24 de Janeiro de 2022</a:t>
            </a:r>
          </a:p>
          <a:p>
            <a:pPr algn="just" fontAlgn="base"/>
            <a:endParaRPr lang="pt-PT" b="1" dirty="0"/>
          </a:p>
          <a:p>
            <a:pPr algn="just" fontAlgn="base"/>
            <a:r>
              <a:rPr lang="pt-PT" b="1" dirty="0" smtClean="0"/>
              <a:t>CCS </a:t>
            </a:r>
            <a:r>
              <a:rPr lang="pt-PT" b="1" dirty="0"/>
              <a:t>ausculta operadores da restauração e afins sobre aplicação do </a:t>
            </a:r>
            <a:r>
              <a:rPr lang="pt-PT" b="1" dirty="0" smtClean="0"/>
              <a:t>IVA</a:t>
            </a:r>
          </a:p>
          <a:p>
            <a:pPr algn="just" fontAlgn="base"/>
            <a:r>
              <a:rPr lang="pt-PT" dirty="0"/>
              <a:t>Em comunicado, a CCS diz estar consciente do avolumar das preocupações no seio dos empresários do sector da restauração e afins, particularmente no que se refere à aplicação do Imposto sobre o Valor Acrescentado (IVA</a:t>
            </a:r>
            <a:r>
              <a:rPr lang="pt-PT" dirty="0" smtClean="0"/>
              <a:t>).</a:t>
            </a:r>
          </a:p>
          <a:p>
            <a:pPr algn="just" fontAlgn="base"/>
            <a:r>
              <a:rPr lang="pt-PT" dirty="0" err="1" smtClean="0"/>
              <a:t>Fonte:</a:t>
            </a:r>
            <a:r>
              <a:rPr lang="pt-PT" dirty="0" err="1" smtClean="0">
                <a:hlinkClick r:id="rId6"/>
              </a:rPr>
              <a:t>https</a:t>
            </a:r>
            <a:r>
              <a:rPr lang="pt-PT" dirty="0">
                <a:hlinkClick r:id="rId6"/>
              </a:rPr>
              <a:t>://www.anacao.cv/noticia/2022/01/24/ccs-ausculta-operadores-da-restauracao-e-afins-sobre-aplicacao-do-iva</a:t>
            </a:r>
            <a:r>
              <a:rPr lang="pt-PT" dirty="0" smtClean="0">
                <a:hlinkClick r:id="rId6"/>
              </a:rPr>
              <a:t>/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92" y="3957230"/>
            <a:ext cx="4415136" cy="259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1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3F75B5D-96F1-4062-BE63-1DC45D365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08" y="-168088"/>
            <a:ext cx="6574692" cy="42468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3085" y="85762"/>
            <a:ext cx="6645244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ECONOMIA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b="1" u="sng" dirty="0" smtClean="0">
                <a:solidFill>
                  <a:srgbClr val="002060"/>
                </a:solidFill>
                <a:cs typeface="Times New Roman" pitchFamily="18" charset="0"/>
              </a:rPr>
              <a:t>ANAÇÃO, 25 de Janeiro de 2022</a:t>
            </a:r>
            <a:endParaRPr lang="pt-PT" b="1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Times New Roman" pitchFamily="18" charset="0"/>
              </a:rPr>
              <a:t>CCS propõe descida do IVA para 10% nas bebidas e 6% nos alimentos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dirty="0"/>
              <a:t>Segundo o presidente da CCS, Marcos Rodrigues, o sector da restauração atravessa ainda uma fase complicada, e agora que se desenha uma luz de alguma retoma do ponto de vista do turismo, com a reabertura dos restaurantes, os empresários são confrontados com a queda do lay off, das moratórias e com o aumento do IVA para o sector</a:t>
            </a:r>
            <a:r>
              <a:rPr lang="pt-PT" dirty="0" smtClean="0"/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dirty="0" err="1" smtClean="0">
                <a:solidFill>
                  <a:srgbClr val="222222"/>
                </a:solidFill>
                <a:cs typeface="Times New Roman" pitchFamily="18" charset="0"/>
              </a:rPr>
              <a:t>Fonte:</a:t>
            </a:r>
            <a:r>
              <a:rPr lang="pt-PT" dirty="0" err="1" smtClean="0">
                <a:solidFill>
                  <a:srgbClr val="222222"/>
                </a:solidFill>
                <a:cs typeface="Times New Roman" pitchFamily="18" charset="0"/>
                <a:hlinkClick r:id="rId4"/>
              </a:rPr>
              <a:t>https</a:t>
            </a:r>
            <a:r>
              <a:rPr lang="pt-PT" dirty="0">
                <a:solidFill>
                  <a:srgbClr val="222222"/>
                </a:solidFill>
                <a:cs typeface="Times New Roman" pitchFamily="18" charset="0"/>
                <a:hlinkClick r:id="rId4"/>
              </a:rPr>
              <a:t>://www.anacao.cv/noticia/2022/01/25/ccs-propoe-descida-do-iva-para-10-nas-bebidas-e-6-nos-alimentos</a:t>
            </a:r>
            <a:r>
              <a:rPr lang="pt-PT" dirty="0" smtClean="0">
                <a:solidFill>
                  <a:srgbClr val="222222"/>
                </a:solidFill>
                <a:cs typeface="Times New Roman" pitchFamily="18" charset="0"/>
                <a:hlinkClick r:id="rId4"/>
              </a:rPr>
              <a:t>/</a:t>
            </a:r>
            <a:r>
              <a:rPr lang="pt-PT" dirty="0" smtClean="0">
                <a:solidFill>
                  <a:srgbClr val="222222"/>
                </a:solidFill>
                <a:cs typeface="Times New Roman" pitchFamily="18" charset="0"/>
              </a:rPr>
              <a:t> </a:t>
            </a:r>
            <a:endParaRPr kumimoji="0" lang="pt-PT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Times New Roman" pitchFamily="18" charset="0"/>
              </a:rPr>
              <a:t>           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35" y="546709"/>
            <a:ext cx="4502918" cy="2402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5024909" y="3830112"/>
            <a:ext cx="66452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b="1" dirty="0" smtClean="0"/>
              <a:t>Governo </a:t>
            </a:r>
            <a:r>
              <a:rPr lang="pt-PT" b="1" dirty="0"/>
              <a:t>disponível para dialogar com importadores de </a:t>
            </a:r>
            <a:r>
              <a:rPr lang="pt-PT" b="1" dirty="0" smtClean="0"/>
              <a:t>automóveis</a:t>
            </a:r>
          </a:p>
          <a:p>
            <a:pPr algn="just" fontAlgn="base"/>
            <a:r>
              <a:rPr lang="pt-PT" dirty="0"/>
              <a:t>“Nós estamos abertos para dialogar com o sector privado, ver as suas perspectivas e encontrar sempre as melhores soluções. É óbvio que em fase da redução das receitas no contexto da pandemia e da necessidade de termos um quadro orçamental equilibrado para evitar o aumento galopante do endividamento público temos de mobilizar mais recursos endossos”, mencionou</a:t>
            </a:r>
            <a:r>
              <a:rPr lang="pt-PT" dirty="0" smtClean="0"/>
              <a:t>.</a:t>
            </a:r>
          </a:p>
          <a:p>
            <a:pPr algn="just" fontAlgn="base"/>
            <a:r>
              <a:rPr lang="pt-PT" b="1" dirty="0" err="1" smtClean="0"/>
              <a:t>Fonte:</a:t>
            </a:r>
            <a:r>
              <a:rPr lang="pt-PT" dirty="0" err="1" smtClean="0">
                <a:hlinkClick r:id="rId6"/>
              </a:rPr>
              <a:t>https</a:t>
            </a:r>
            <a:r>
              <a:rPr lang="pt-PT" dirty="0">
                <a:hlinkClick r:id="rId6"/>
              </a:rPr>
              <a:t>://www.anacao.cv/noticia/2022/01/25/governo-disponivel-para-dialogar-com-importadores-de-automoveis</a:t>
            </a:r>
            <a:r>
              <a:rPr lang="pt-PT" dirty="0" smtClean="0">
                <a:hlinkClick r:id="rId6"/>
              </a:rPr>
              <a:t>/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9" y="3830112"/>
            <a:ext cx="4731669" cy="255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3F75B5D-96F1-4062-BE63-1DC45D365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36" y="-198461"/>
            <a:ext cx="6574692" cy="42468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Rectângulo 1"/>
          <p:cNvSpPr/>
          <p:nvPr/>
        </p:nvSpPr>
        <p:spPr>
          <a:xfrm>
            <a:off x="217284" y="769561"/>
            <a:ext cx="59481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b="1" dirty="0"/>
          </a:p>
          <a:p>
            <a:pPr algn="just"/>
            <a:r>
              <a:rPr lang="pt-PT" b="1" dirty="0" smtClean="0"/>
              <a:t>Plano </a:t>
            </a:r>
            <a:r>
              <a:rPr lang="pt-PT" b="1" dirty="0"/>
              <a:t>de retoma económica com linhas de crédito com taxas de juro máximo de 3,5% e 50% de garantia – </a:t>
            </a:r>
            <a:r>
              <a:rPr lang="pt-PT" b="1" dirty="0" smtClean="0"/>
              <a:t>Governo</a:t>
            </a:r>
          </a:p>
          <a:p>
            <a:pPr algn="just"/>
            <a:r>
              <a:rPr lang="pt-PT" dirty="0"/>
              <a:t>De acordo com o plano de retoma económica, </a:t>
            </a:r>
            <a:r>
              <a:rPr lang="pt-PT" dirty="0" smtClean="0"/>
              <a:t>apresentado, </a:t>
            </a:r>
            <a:r>
              <a:rPr lang="pt-PT" dirty="0"/>
              <a:t>pela secretária de Estado do Fomento Empresarial, Adalgisa Vaz, 30% dos 9 milhões, ou seja 2,7 milhões de contos, é destinado ao reforço da tesouraria das empresas que recorreram às moratórias, com limite de crédito por empresa fixado a três meses do volume de vendas de Dezembro de 2019</a:t>
            </a:r>
            <a:r>
              <a:rPr lang="pt-PT" dirty="0" smtClean="0"/>
              <a:t>.</a:t>
            </a:r>
          </a:p>
          <a:p>
            <a:pPr algn="just"/>
            <a:r>
              <a:rPr lang="pt-PT" b="1" dirty="0" smtClean="0">
                <a:hlinkClick r:id="rId4"/>
              </a:rPr>
              <a:t>Fonte: https</a:t>
            </a:r>
            <a:r>
              <a:rPr lang="pt-PT" b="1" dirty="0">
                <a:hlinkClick r:id="rId4"/>
              </a:rPr>
              <a:t>://inforpress.cv/plano-de-retoma-economica-com-linhas-de-credito-com-taxas-de-juro-maximo-de-35-e-50-de-garantia-governo</a:t>
            </a:r>
            <a:r>
              <a:rPr lang="pt-PT" b="1" dirty="0" smtClean="0">
                <a:hlinkClick r:id="rId4"/>
              </a:rPr>
              <a:t>/</a:t>
            </a:r>
            <a:r>
              <a:rPr lang="pt-PT" b="1" dirty="0" smtClean="0"/>
              <a:t> </a:t>
            </a:r>
            <a:endParaRPr lang="pt-P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59" y="1327931"/>
            <a:ext cx="5696950" cy="293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256692" y="5287710"/>
            <a:ext cx="11530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/>
              <a:t>São Vicente: Ministro do Mar quer País “mais ambicioso” no sector das pescas e promete “atacar de frente” os </a:t>
            </a:r>
            <a:r>
              <a:rPr lang="pt-PT" b="1" dirty="0" smtClean="0"/>
              <a:t>problemas</a:t>
            </a:r>
          </a:p>
          <a:p>
            <a:r>
              <a:rPr lang="pt-PT" b="1" dirty="0" smtClean="0">
                <a:hlinkClick r:id="rId6"/>
              </a:rPr>
              <a:t>Fonte: https</a:t>
            </a:r>
            <a:r>
              <a:rPr lang="pt-PT" b="1" dirty="0">
                <a:hlinkClick r:id="rId6"/>
              </a:rPr>
              <a:t>://inforpress.cv/sao-vicente-ministro-do-mar-quer-pais-mais-ambicioso-no-sector-das-pescas-e-promete-atacar-de-frente-os-problemas</a:t>
            </a:r>
            <a:r>
              <a:rPr lang="pt-PT" b="1" dirty="0" smtClean="0">
                <a:hlinkClick r:id="rId6"/>
              </a:rPr>
              <a:t>/</a:t>
            </a:r>
            <a:r>
              <a:rPr lang="pt-PT" b="1" dirty="0" smtClean="0"/>
              <a:t> 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256692" y="1780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b="1" u="sng" dirty="0">
                <a:solidFill>
                  <a:srgbClr val="002060"/>
                </a:solidFill>
              </a:rPr>
              <a:t>ECONOMIA</a:t>
            </a:r>
          </a:p>
          <a:p>
            <a:pPr algn="just"/>
            <a:r>
              <a:rPr lang="pt-PT" b="1" u="sng" dirty="0" smtClean="0">
                <a:solidFill>
                  <a:srgbClr val="002060"/>
                </a:solidFill>
              </a:rPr>
              <a:t>INFORPRESS, Janeiro </a:t>
            </a:r>
            <a:r>
              <a:rPr lang="pt-PT" b="1" u="sng" dirty="0">
                <a:solidFill>
                  <a:srgbClr val="002060"/>
                </a:solidFill>
              </a:rPr>
              <a:t>27, 2022</a:t>
            </a:r>
          </a:p>
        </p:txBody>
      </p:sp>
    </p:spTree>
    <p:extLst>
      <p:ext uri="{BB962C8B-B14F-4D97-AF65-F5344CB8AC3E}">
        <p14:creationId xmlns:p14="http://schemas.microsoft.com/office/powerpoint/2010/main" val="222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407405" y="89678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pt-PT" b="1" dirty="0" smtClean="0"/>
              <a:t>Retoma</a:t>
            </a:r>
            <a:r>
              <a:rPr lang="pt-PT" b="1" dirty="0"/>
              <a:t>: Vão ser disponibilizadas linhas de crédito com taxas de juro até 3,5% e 50% de </a:t>
            </a:r>
            <a:r>
              <a:rPr lang="pt-PT" b="1" dirty="0" smtClean="0"/>
              <a:t>garantia</a:t>
            </a:r>
          </a:p>
          <a:p>
            <a:pPr algn="just" fontAlgn="base"/>
            <a:r>
              <a:rPr lang="pt-PT" dirty="0"/>
              <a:t>O Governo vai disponibilizar várias linhas de crédito com taxas de juro não superiores a 3,5% e garantia de 50%, num montante global de 9 milhões de contos, destinados ao sector privado, para a retoma económica na pós-pandemia</a:t>
            </a:r>
            <a:r>
              <a:rPr lang="pt-PT" dirty="0" smtClean="0"/>
              <a:t>.</a:t>
            </a:r>
          </a:p>
          <a:p>
            <a:pPr algn="just" fontAlgn="base"/>
            <a:r>
              <a:rPr lang="pt-PT" dirty="0" err="1" smtClean="0"/>
              <a:t>Fonte:</a:t>
            </a:r>
            <a:r>
              <a:rPr lang="pt-PT" dirty="0" err="1" smtClean="0">
                <a:hlinkClick r:id="rId2"/>
              </a:rPr>
              <a:t>https</a:t>
            </a:r>
            <a:r>
              <a:rPr lang="pt-PT" dirty="0">
                <a:hlinkClick r:id="rId2"/>
              </a:rPr>
              <a:t>://www.anacao.cv/noticia/2022/01/27/retoma-vao-ser-disponibilizadas-linhas-de-credito-com-taxas-de-juro-ate-35-e-50-de-garantia</a:t>
            </a:r>
            <a:r>
              <a:rPr lang="pt-PT" dirty="0" smtClean="0">
                <a:hlinkClick r:id="rId2"/>
              </a:rPr>
              <a:t>/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7405" y="250459"/>
            <a:ext cx="321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u="sng" dirty="0" smtClean="0">
                <a:solidFill>
                  <a:srgbClr val="002060"/>
                </a:solidFill>
              </a:rPr>
              <a:t>POLÍTICA</a:t>
            </a:r>
          </a:p>
          <a:p>
            <a:r>
              <a:rPr lang="pt-PT" b="1" u="sng" dirty="0" smtClean="0">
                <a:solidFill>
                  <a:srgbClr val="002060"/>
                </a:solidFill>
              </a:rPr>
              <a:t>ANAÇÃO, 27 de Janeiro de 2022</a:t>
            </a:r>
            <a:endParaRPr lang="pt-PT" b="1" u="sng" dirty="0">
              <a:solidFill>
                <a:srgbClr val="00206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3F75B5D-96F1-4062-BE63-1DC45D365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36" y="-26454"/>
            <a:ext cx="6574692" cy="424688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33" y="527052"/>
            <a:ext cx="4968447" cy="295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6503405" y="1792586"/>
            <a:ext cx="241427" cy="211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5841180" y="43061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b="1" u="sng" cap="all" dirty="0" smtClean="0">
                <a:solidFill>
                  <a:srgbClr val="002060"/>
                </a:solidFill>
              </a:rPr>
              <a:t>ECONOMIA</a:t>
            </a:r>
          </a:p>
          <a:p>
            <a:pPr algn="just"/>
            <a:r>
              <a:rPr lang="pt-PT" b="1" u="sng" cap="all" dirty="0">
                <a:solidFill>
                  <a:srgbClr val="002060"/>
                </a:solidFill>
              </a:rPr>
              <a:t>EXPRESSO DAS ILHAS</a:t>
            </a:r>
            <a:r>
              <a:rPr lang="pt-PT" b="1" u="sng" dirty="0">
                <a:solidFill>
                  <a:srgbClr val="002060"/>
                </a:solidFill>
              </a:rPr>
              <a:t>,</a:t>
            </a:r>
            <a:r>
              <a:rPr lang="pt-PT" b="1" u="sng" cap="all" dirty="0">
                <a:solidFill>
                  <a:srgbClr val="002060"/>
                </a:solidFill>
              </a:rPr>
              <a:t> INFORPRESS</a:t>
            </a:r>
            <a:r>
              <a:rPr lang="pt-PT" b="1" u="sng" dirty="0">
                <a:solidFill>
                  <a:srgbClr val="002060"/>
                </a:solidFill>
              </a:rPr>
              <a:t>,28 </a:t>
            </a:r>
            <a:r>
              <a:rPr lang="pt-PT" b="1" u="sng" dirty="0" err="1">
                <a:solidFill>
                  <a:srgbClr val="002060"/>
                </a:solidFill>
              </a:rPr>
              <a:t>jan</a:t>
            </a:r>
            <a:r>
              <a:rPr lang="pt-PT" b="1" u="sng" dirty="0">
                <a:solidFill>
                  <a:srgbClr val="002060"/>
                </a:solidFill>
              </a:rPr>
              <a:t> 2022</a:t>
            </a:r>
          </a:p>
          <a:p>
            <a:pPr algn="just"/>
            <a:endParaRPr lang="pt-PT" cap="all" dirty="0"/>
          </a:p>
          <a:p>
            <a:pPr algn="just"/>
            <a:r>
              <a:rPr lang="pt-PT" dirty="0"/>
              <a:t>Agências de viagens iniciam vendas de bilhetes para os voos internacionais da TACV Cabo Verde </a:t>
            </a:r>
            <a:r>
              <a:rPr lang="pt-PT" dirty="0" smtClean="0"/>
              <a:t>Airlines</a:t>
            </a:r>
          </a:p>
          <a:p>
            <a:pPr algn="just"/>
            <a:r>
              <a:rPr lang="pt-PT" dirty="0" err="1" smtClean="0"/>
              <a:t>Fonte:</a:t>
            </a:r>
            <a:r>
              <a:rPr lang="pt-PT" dirty="0" err="1" smtClean="0">
                <a:hlinkClick r:id="rId6"/>
              </a:rPr>
              <a:t>https</a:t>
            </a:r>
            <a:r>
              <a:rPr lang="pt-PT" dirty="0">
                <a:hlinkClick r:id="rId6"/>
              </a:rPr>
              <a:t>://</a:t>
            </a:r>
            <a:r>
              <a:rPr lang="pt-PT" dirty="0" smtClean="0">
                <a:hlinkClick r:id="rId6"/>
              </a:rPr>
              <a:t>expressodasilhas.cv/economia/2022/01/28/agencias-de-viagens-iniciam-vendas-de-bilhetes-para-os-voos-internacionais-da-tacv-cabo-verde-airlines/78513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5" y="4220426"/>
            <a:ext cx="4275428" cy="2351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a direita 9"/>
          <p:cNvSpPr/>
          <p:nvPr/>
        </p:nvSpPr>
        <p:spPr>
          <a:xfrm rot="10800000">
            <a:off x="5196688" y="5703681"/>
            <a:ext cx="389300" cy="253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800" b="1" dirty="0" smtClean="0">
                <a:solidFill>
                  <a:srgbClr val="002060"/>
                </a:solidFill>
                <a:latin typeface="+mn-lt"/>
              </a:rPr>
              <a:t>Página Oficial-</a:t>
            </a:r>
            <a:r>
              <a:rPr lang="pt-PT" sz="1800" b="1" dirty="0" err="1" smtClean="0">
                <a:solidFill>
                  <a:srgbClr val="002060"/>
                </a:solidFill>
                <a:latin typeface="+mn-lt"/>
              </a:rPr>
              <a:t>Facebook</a:t>
            </a:r>
            <a:r>
              <a:rPr lang="pt-PT" sz="1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pt-PT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pt-PT" sz="1800" b="1" u="sng" dirty="0">
                <a:solidFill>
                  <a:srgbClr val="002060"/>
                </a:solidFill>
                <a:latin typeface="+mn-lt"/>
              </a:rPr>
              <a:t>Primeiro-Ministro, José Ulisses Correia e Silva</a:t>
            </a:r>
            <a:r>
              <a:rPr lang="pt-PT" sz="1800" b="1" dirty="0">
                <a:latin typeface="+mn-lt"/>
              </a:rPr>
              <a:t/>
            </a:r>
            <a:br>
              <a:rPr lang="pt-PT" sz="1800" b="1" dirty="0">
                <a:latin typeface="+mn-lt"/>
              </a:rPr>
            </a:br>
            <a:endParaRPr lang="pt-PT" sz="1800" b="1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4992" y="1825624"/>
            <a:ext cx="5499226" cy="28640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800" dirty="0"/>
              <a:t>Apresentamos hoje, o Plano de Retoma do Sector Privado pós- </a:t>
            </a:r>
            <a:r>
              <a:rPr lang="pt-PT" sz="1800" dirty="0" err="1"/>
              <a:t>covid</a:t>
            </a:r>
            <a:r>
              <a:rPr lang="pt-PT" sz="1800" dirty="0"/>
              <a:t>. É forte, representa um valor global de 9 milhões de contos, visa colocar a economia a funcionar e exige a união de esforços do Estado (Finanças Públicas), Setor Privado, Famílias e Parceiros sociais. Porque requer um compromisso com a sustentabilidade, com compreensão do contexto, assunção dos desafios da recuperação e procurar, juntos, os caminhos para a recuperação. </a:t>
            </a:r>
            <a:endParaRPr lang="pt-PT" sz="1800" dirty="0" smtClean="0"/>
          </a:p>
          <a:p>
            <a:pPr marL="0" indent="0" algn="just">
              <a:buNone/>
            </a:pPr>
            <a:r>
              <a:rPr lang="pt-PT" sz="1800" dirty="0"/>
              <a:t>Fonte: </a:t>
            </a:r>
            <a:r>
              <a:rPr lang="pt-PT" sz="1800" dirty="0">
                <a:hlinkClick r:id="rId2"/>
              </a:rPr>
              <a:t>https://</a:t>
            </a:r>
            <a:r>
              <a:rPr lang="pt-PT" sz="1800" dirty="0" smtClean="0">
                <a:hlinkClick r:id="rId2"/>
              </a:rPr>
              <a:t>www.facebook.com/pmucs</a:t>
            </a:r>
            <a:r>
              <a:rPr lang="pt-PT" sz="1800" dirty="0" smtClean="0"/>
              <a:t> </a:t>
            </a:r>
            <a:endParaRPr lang="pt-PT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73" y="1819747"/>
            <a:ext cx="5642585" cy="3801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6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8780FA835CA446BBB7A71927DC270C" ma:contentTypeVersion="13" ma:contentTypeDescription="Criar um novo documento." ma:contentTypeScope="" ma:versionID="271038c228a282f9c3d4ac2978f21bef">
  <xsd:schema xmlns:xsd="http://www.w3.org/2001/XMLSchema" xmlns:xs="http://www.w3.org/2001/XMLSchema" xmlns:p="http://schemas.microsoft.com/office/2006/metadata/properties" xmlns:ns2="b2c452b4-b554-4eb5-a224-7f171f7f7ba9" xmlns:ns3="e7ee94e1-9bc0-4854-911a-116952f16d5f" targetNamespace="http://schemas.microsoft.com/office/2006/metadata/properties" ma:root="true" ma:fieldsID="d1d4bef4e2c247c05392ce061179450a" ns2:_="" ns3:_="">
    <xsd:import namespace="b2c452b4-b554-4eb5-a224-7f171f7f7ba9"/>
    <xsd:import namespace="e7ee94e1-9bc0-4854-911a-116952f16d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452b4-b554-4eb5-a224-7f171f7f7b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e94e1-9bc0-4854-911a-116952f16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3DFFEF-883F-4DAD-998A-DF9BF6BA656A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b2c452b4-b554-4eb5-a224-7f171f7f7ba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e7ee94e1-9bc0-4854-911a-116952f16d5f"/>
  </ds:schemaRefs>
</ds:datastoreItem>
</file>

<file path=customXml/itemProps2.xml><?xml version="1.0" encoding="utf-8"?>
<ds:datastoreItem xmlns:ds="http://schemas.openxmlformats.org/officeDocument/2006/customXml" ds:itemID="{8BDC8310-DC89-4CD5-A608-1D019D97B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55591-5405-4F4B-9E32-4C7FB9581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452b4-b554-4eb5-a224-7f171f7f7ba9"/>
    <ds:schemaRef ds:uri="e7ee94e1-9bc0-4854-911a-116952f16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1329</Words>
  <Application>Microsoft Office PowerPoint</Application>
  <PresentationFormat>Personalizados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CLIPPING SEMANAL  PD CONSULT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Página Oficial-Facebook Primeiro-Ministro, José Ulisses Correia e Silva </vt:lpstr>
      <vt:lpstr>Apresentação do PowerPoint</vt:lpstr>
      <vt:lpstr>Apresentação do PowerPoint</vt:lpstr>
      <vt:lpstr>Apresentação do PowerPoint</vt:lpstr>
      <vt:lpstr>Apresentação do PowerPoint</vt:lpstr>
      <vt:lpstr>BOLETIM OFICIAL</vt:lpstr>
      <vt:lpstr>Apresentação do PowerPoint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Monteiro</dc:creator>
  <cp:lastModifiedBy>Andira Lopes</cp:lastModifiedBy>
  <cp:revision>105</cp:revision>
  <dcterms:created xsi:type="dcterms:W3CDTF">2021-05-20T12:26:57Z</dcterms:created>
  <dcterms:modified xsi:type="dcterms:W3CDTF">2022-01-31T05:24:06Z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0x010100F28780FA835CA446BBB7A71927DC270C</vt:lpwstr>
  </property>
</Properties>
</file>